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618" y="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80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77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09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79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50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07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6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64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99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9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1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0099-5922-47E2-B984-6EB4E0948868}" type="datetimeFigureOut">
              <a:rPr lang="el-GR" smtClean="0"/>
              <a:t>27/5/2019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17DE-DB44-41DC-BFA1-5810D11238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8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850783" y="620280"/>
            <a:ext cx="5061397" cy="1308236"/>
          </a:xfrm>
        </p:spPr>
        <p:txBody>
          <a:bodyPr>
            <a:no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Πανεπιστήμιο Κρήτης, Τμήμα Χημείας </a:t>
            </a:r>
            <a:b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</a:rPr>
              <a:t>Υπερμοριακή Χημεία </a:t>
            </a:r>
            <a:r>
              <a:rPr lang="el-GR" sz="2400" dirty="0"/>
              <a:t/>
            </a:r>
            <a:br>
              <a:rPr lang="el-GR" sz="2400" dirty="0"/>
            </a:br>
            <a:endParaRPr lang="el-GR" sz="40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5537915"/>
            <a:ext cx="12192000" cy="2382593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Υπεύθυνος Καθηγητής</a:t>
            </a:r>
            <a:r>
              <a:rPr lang="en-US" sz="1800" dirty="0" smtClean="0"/>
              <a:t>: </a:t>
            </a:r>
            <a:r>
              <a:rPr lang="el-GR" sz="1800" dirty="0" smtClean="0"/>
              <a:t>Αθανάσιος Κουτσολέλος</a:t>
            </a:r>
          </a:p>
          <a:p>
            <a:r>
              <a:rPr lang="el-GR" sz="1800" dirty="0" smtClean="0"/>
              <a:t>Χρηστάκη Εμμανουέλα, ΑΜ:988</a:t>
            </a:r>
          </a:p>
          <a:p>
            <a:pPr algn="r"/>
            <a:r>
              <a:rPr lang="el-GR" sz="1800" dirty="0" smtClean="0"/>
              <a:t>Ηράκλειο,2019</a:t>
            </a:r>
          </a:p>
          <a:p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180550"/>
            <a:ext cx="1817650" cy="180895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09" y="3176573"/>
            <a:ext cx="4015981" cy="2195849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0" y="2133049"/>
            <a:ext cx="12192000" cy="10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dirty="0" smtClean="0"/>
              <a:t>Δενδριμερή: δομή, ιδιότητες και εφαρμογές</a:t>
            </a:r>
            <a:endParaRPr lang="el-GR" sz="4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6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224" y="1300766"/>
            <a:ext cx="11641430" cy="486821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u="sng" dirty="0" smtClean="0"/>
              <a:t>Δενδριμερή ως ανιχνευτ</a:t>
            </a:r>
            <a:r>
              <a:rPr lang="el-GR" sz="2400" u="sng" dirty="0"/>
              <a:t>έ</a:t>
            </a:r>
            <a:r>
              <a:rPr lang="el-GR" sz="2400" u="sng" dirty="0" smtClean="0"/>
              <a:t>ς σε ηλεκτρόδια</a:t>
            </a:r>
            <a:r>
              <a:rPr lang="el-GR" sz="2400" dirty="0" smtClean="0"/>
              <a:t>:</a:t>
            </a:r>
            <a:r>
              <a:rPr lang="en-US" sz="2400" dirty="0"/>
              <a:t> Ferrocenyl-octasilsesquioxane dendrimer (FOD)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692722" y="2596291"/>
            <a:ext cx="5181600" cy="37863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Octasilsesquioxane cores</a:t>
            </a:r>
          </a:p>
          <a:p>
            <a:r>
              <a:rPr lang="el-GR" sz="2000" dirty="0" smtClean="0"/>
              <a:t>Εναπόθεση σε επιφάνεια ηλεκτροδίου</a:t>
            </a:r>
          </a:p>
          <a:p>
            <a:r>
              <a:rPr lang="el-GR" sz="2000" dirty="0" smtClean="0"/>
              <a:t>Δημιουργία ενός 3</a:t>
            </a:r>
            <a:r>
              <a:rPr lang="en-US" sz="2000" dirty="0" smtClean="0"/>
              <a:t>D </a:t>
            </a:r>
            <a:r>
              <a:rPr lang="el-GR" sz="2000" dirty="0" smtClean="0"/>
              <a:t>φιλμ</a:t>
            </a:r>
          </a:p>
          <a:p>
            <a:r>
              <a:rPr lang="el-GR" sz="2000" dirty="0" smtClean="0"/>
              <a:t>Φερροκένια: ανταλλαγή δύο ηλεκτρονίων </a:t>
            </a:r>
            <a:br>
              <a:rPr lang="el-GR" sz="2000" dirty="0" smtClean="0"/>
            </a:br>
            <a:r>
              <a:rPr lang="el-GR" sz="2000" dirty="0" smtClean="0"/>
              <a:t>(32  τερματικές ομάδες, </a:t>
            </a:r>
            <a:r>
              <a:rPr lang="en-US" sz="2000" dirty="0" smtClean="0"/>
              <a:t>G2)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46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6. </a:t>
            </a:r>
            <a:r>
              <a:rPr lang="el-GR" b="1" dirty="0" smtClean="0">
                <a:latin typeface="+mn-lt"/>
              </a:rPr>
              <a:t>Εφαρμογές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224" y="6596390"/>
            <a:ext cx="11894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Lorena </a:t>
            </a:r>
            <a:r>
              <a:rPr lang="en-US" sz="1100" i="1" dirty="0" smtClean="0"/>
              <a:t>Fernandez</a:t>
            </a:r>
            <a:r>
              <a:rPr lang="el-GR" sz="1100" i="1" dirty="0" smtClean="0"/>
              <a:t> </a:t>
            </a:r>
            <a:r>
              <a:rPr lang="en-US" sz="1100" i="1" dirty="0" smtClean="0"/>
              <a:t>et. al ,</a:t>
            </a:r>
            <a:r>
              <a:rPr lang="en-US" sz="1100" i="1" dirty="0"/>
              <a:t> Three-dimensional electrocatalytic surface based on an </a:t>
            </a:r>
            <a:r>
              <a:rPr lang="en-US" sz="1100" i="1" dirty="0" smtClean="0"/>
              <a:t>Octasilsesquioxane dendrimer </a:t>
            </a:r>
            <a:r>
              <a:rPr lang="en-US" sz="1100" i="1" dirty="0"/>
              <a:t>for sensing applications</a:t>
            </a:r>
            <a:r>
              <a:rPr lang="en-US" sz="1100" i="1" dirty="0" smtClean="0"/>
              <a:t> </a:t>
            </a:r>
            <a:r>
              <a:rPr lang="en-US" sz="1100" i="1" dirty="0" smtClean="0"/>
              <a:t>Journal </a:t>
            </a:r>
            <a:r>
              <a:rPr lang="en-US" sz="1100" i="1" dirty="0"/>
              <a:t>of Electroanalytical Chemistry 839 (2019) 16–24</a:t>
            </a:r>
            <a:endParaRPr lang="el-GR" sz="1100" i="1" dirty="0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-21465" y="6596390"/>
            <a:ext cx="12213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0" y="1867835"/>
            <a:ext cx="48672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62951" y="1261222"/>
            <a:ext cx="11302218" cy="42203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u="sng" dirty="0" smtClean="0"/>
              <a:t>Δενδριμερή ως αντικαρκινικοί φορείς </a:t>
            </a:r>
            <a:endParaRPr lang="el-GR" sz="2400" u="sng" dirty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6" y="1825624"/>
            <a:ext cx="9588753" cy="4290434"/>
          </a:xfrm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18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Εφαρμογές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0" y="65707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6139" y="6570774"/>
            <a:ext cx="11836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Serge </a:t>
            </a:r>
            <a:r>
              <a:rPr lang="en-US" sz="1100" i="1" dirty="0" smtClean="0"/>
              <a:t>Mignani</a:t>
            </a:r>
            <a:r>
              <a:rPr lang="el-GR" sz="1100" i="1" dirty="0" smtClean="0"/>
              <a:t> </a:t>
            </a:r>
            <a:r>
              <a:rPr lang="en-US" sz="1100" i="1" dirty="0" smtClean="0"/>
              <a:t>et. al, Dendrimers </a:t>
            </a:r>
            <a:r>
              <a:rPr lang="en-US" sz="1100" i="1" dirty="0"/>
              <a:t>in combination with natural </a:t>
            </a:r>
            <a:r>
              <a:rPr lang="en-US" sz="1100" i="1" dirty="0" smtClean="0"/>
              <a:t>products</a:t>
            </a:r>
            <a:r>
              <a:rPr lang="el-GR" sz="1100" i="1" dirty="0" smtClean="0"/>
              <a:t> </a:t>
            </a:r>
            <a:r>
              <a:rPr lang="en-US" sz="1100" i="1" dirty="0" smtClean="0"/>
              <a:t>and </a:t>
            </a:r>
            <a:r>
              <a:rPr lang="en-US" sz="1100" i="1" dirty="0"/>
              <a:t>analogues as anti-cancer </a:t>
            </a:r>
            <a:r>
              <a:rPr lang="en-US" sz="1100" i="1" dirty="0" smtClean="0"/>
              <a:t>agents,</a:t>
            </a:r>
            <a:r>
              <a:rPr lang="en-US" sz="1100" i="1" dirty="0"/>
              <a:t> Chem. Soc. Rev., </a:t>
            </a:r>
            <a:r>
              <a:rPr lang="en-US" sz="1100" i="1" dirty="0" smtClean="0"/>
              <a:t>2018,</a:t>
            </a:r>
            <a:r>
              <a:rPr lang="el-GR" sz="1100" i="1" dirty="0" smtClean="0"/>
              <a:t>47</a:t>
            </a:r>
            <a:r>
              <a:rPr lang="el-GR" sz="1100" i="1" dirty="0"/>
              <a:t>, </a:t>
            </a:r>
            <a:r>
              <a:rPr lang="el-GR" sz="1100" i="1" dirty="0" smtClean="0"/>
              <a:t>514</a:t>
            </a:r>
            <a:r>
              <a:rPr lang="en-US" sz="1100" i="1" dirty="0" smtClean="0"/>
              <a:t> 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32165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9" y="1296803"/>
            <a:ext cx="8900161" cy="5051692"/>
          </a:xfrm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8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Εφαρμογές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0" y="65937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139" y="6593782"/>
            <a:ext cx="11836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Serge </a:t>
            </a:r>
            <a:r>
              <a:rPr lang="en-US" sz="1100" i="1" dirty="0" smtClean="0"/>
              <a:t>Mignani</a:t>
            </a:r>
            <a:r>
              <a:rPr lang="el-GR" sz="1100" i="1" dirty="0" smtClean="0"/>
              <a:t> </a:t>
            </a:r>
            <a:r>
              <a:rPr lang="en-US" sz="1100" i="1" dirty="0" smtClean="0"/>
              <a:t>et. al, Dendrimers </a:t>
            </a:r>
            <a:r>
              <a:rPr lang="en-US" sz="1100" i="1" dirty="0"/>
              <a:t>in combination with natural </a:t>
            </a:r>
            <a:r>
              <a:rPr lang="en-US" sz="1100" i="1" dirty="0" smtClean="0"/>
              <a:t>products</a:t>
            </a:r>
            <a:r>
              <a:rPr lang="el-GR" sz="1100" i="1" dirty="0" smtClean="0"/>
              <a:t> </a:t>
            </a:r>
            <a:r>
              <a:rPr lang="en-US" sz="1100" i="1" dirty="0" smtClean="0"/>
              <a:t>and </a:t>
            </a:r>
            <a:r>
              <a:rPr lang="en-US" sz="1100" i="1" dirty="0"/>
              <a:t>analogues as anti-cancer </a:t>
            </a:r>
            <a:r>
              <a:rPr lang="en-US" sz="1100" i="1" dirty="0" smtClean="0"/>
              <a:t>agents,</a:t>
            </a:r>
            <a:r>
              <a:rPr lang="en-US" sz="1100" i="1" dirty="0"/>
              <a:t> Chem. Soc. Rev., </a:t>
            </a:r>
            <a:r>
              <a:rPr lang="en-US" sz="1100" i="1" dirty="0" smtClean="0"/>
              <a:t>2018,</a:t>
            </a:r>
            <a:r>
              <a:rPr lang="el-GR" sz="1100" i="1" dirty="0" smtClean="0"/>
              <a:t>47</a:t>
            </a:r>
            <a:r>
              <a:rPr lang="el-GR" sz="1100" i="1" dirty="0"/>
              <a:t>, </a:t>
            </a:r>
            <a:r>
              <a:rPr lang="el-GR" sz="1100" i="1" dirty="0" smtClean="0"/>
              <a:t>514</a:t>
            </a:r>
            <a:r>
              <a:rPr lang="en-US" sz="1100" i="1" dirty="0" smtClean="0"/>
              <a:t> 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19771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9" y="3392488"/>
            <a:ext cx="6297923" cy="2757224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65" y="2476750"/>
            <a:ext cx="3974105" cy="3502019"/>
          </a:xfrm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8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Εφαρμογές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78" y="1331433"/>
            <a:ext cx="3404367" cy="1893820"/>
          </a:xfrm>
          <a:prstGeom prst="rect">
            <a:avLst/>
          </a:prstGeom>
        </p:spPr>
      </p:pic>
      <p:sp>
        <p:nvSpPr>
          <p:cNvPr id="10" name="Δεξιό βέλος 9"/>
          <p:cNvSpPr/>
          <p:nvPr/>
        </p:nvSpPr>
        <p:spPr>
          <a:xfrm>
            <a:off x="6738794" y="3904202"/>
            <a:ext cx="1007839" cy="64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0" y="655508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139" y="6567051"/>
            <a:ext cx="11836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Serge </a:t>
            </a:r>
            <a:r>
              <a:rPr lang="en-US" sz="1100" i="1" dirty="0" smtClean="0"/>
              <a:t>Mignani</a:t>
            </a:r>
            <a:r>
              <a:rPr lang="el-GR" sz="1100" i="1" dirty="0" smtClean="0"/>
              <a:t> </a:t>
            </a:r>
            <a:r>
              <a:rPr lang="en-US" sz="1100" i="1" dirty="0" smtClean="0"/>
              <a:t>et. al, Dendrimers </a:t>
            </a:r>
            <a:r>
              <a:rPr lang="en-US" sz="1100" i="1" dirty="0"/>
              <a:t>in combination with natural </a:t>
            </a:r>
            <a:r>
              <a:rPr lang="en-US" sz="1100" i="1" dirty="0" smtClean="0"/>
              <a:t>products</a:t>
            </a:r>
            <a:r>
              <a:rPr lang="el-GR" sz="1100" i="1" dirty="0" smtClean="0"/>
              <a:t> </a:t>
            </a:r>
            <a:r>
              <a:rPr lang="en-US" sz="1100" i="1" dirty="0" smtClean="0"/>
              <a:t>and </a:t>
            </a:r>
            <a:r>
              <a:rPr lang="en-US" sz="1100" i="1" dirty="0"/>
              <a:t>analogues as anti-cancer </a:t>
            </a:r>
            <a:r>
              <a:rPr lang="en-US" sz="1100" i="1" dirty="0" smtClean="0"/>
              <a:t>agents,</a:t>
            </a:r>
            <a:r>
              <a:rPr lang="en-US" sz="1100" i="1" dirty="0"/>
              <a:t> Chem. Soc. Rev., </a:t>
            </a:r>
            <a:r>
              <a:rPr lang="en-US" sz="1100" i="1" dirty="0" smtClean="0"/>
              <a:t>2018,</a:t>
            </a:r>
            <a:r>
              <a:rPr lang="el-GR" sz="1100" i="1" dirty="0" smtClean="0"/>
              <a:t>47</a:t>
            </a:r>
            <a:r>
              <a:rPr lang="el-GR" sz="1100" i="1" dirty="0"/>
              <a:t>, </a:t>
            </a:r>
            <a:r>
              <a:rPr lang="el-GR" sz="1100" i="1" dirty="0" smtClean="0"/>
              <a:t>514</a:t>
            </a:r>
            <a:r>
              <a:rPr lang="en-US" sz="1100" i="1" dirty="0" smtClean="0"/>
              <a:t> </a:t>
            </a:r>
            <a:endParaRPr lang="el-GR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68370"/>
            <a:ext cx="493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Τρόπος ένωσης και απελευθέρωσης φαρμάκου: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4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03626" y="1319188"/>
            <a:ext cx="6153443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000" u="sng" dirty="0" smtClean="0"/>
              <a:t>Δενδριμερή ως </a:t>
            </a:r>
            <a:r>
              <a:rPr lang="en-US" sz="2000" u="sng" dirty="0" smtClean="0"/>
              <a:t>MRI contrast agents</a:t>
            </a:r>
            <a:endParaRPr lang="el-GR" sz="2000" u="sng" dirty="0"/>
          </a:p>
        </p:txBody>
      </p:sp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8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Εφαρμογές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59" y="1216830"/>
            <a:ext cx="3901441" cy="514676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6" y="1955018"/>
            <a:ext cx="4676775" cy="4152900"/>
          </a:xfrm>
          <a:prstGeom prst="rect">
            <a:avLst/>
          </a:prstGeom>
        </p:spPr>
      </p:pic>
      <p:cxnSp>
        <p:nvCxnSpPr>
          <p:cNvPr id="10" name="Ευθεία γραμμή σύνδεσης 9"/>
          <p:cNvCxnSpPr/>
          <p:nvPr/>
        </p:nvCxnSpPr>
        <p:spPr>
          <a:xfrm>
            <a:off x="-21465" y="6563933"/>
            <a:ext cx="12213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63933"/>
            <a:ext cx="11866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Han </a:t>
            </a:r>
            <a:r>
              <a:rPr lang="en-US" sz="1100" i="1" dirty="0" smtClean="0"/>
              <a:t>Y et. al, </a:t>
            </a:r>
            <a:r>
              <a:rPr lang="en-US" sz="1100" i="1" dirty="0" err="1" smtClean="0"/>
              <a:t>Hypoxiatargeting</a:t>
            </a:r>
            <a:r>
              <a:rPr lang="en-US" sz="1100" i="1" dirty="0"/>
              <a:t> </a:t>
            </a:r>
            <a:r>
              <a:rPr lang="en-US" sz="1100" i="1" dirty="0" smtClean="0"/>
              <a:t>dendritic </a:t>
            </a:r>
            <a:r>
              <a:rPr lang="en-US" sz="1100" i="1" dirty="0"/>
              <a:t>MRI contrast agent based on internally </a:t>
            </a:r>
            <a:r>
              <a:rPr lang="en-US" sz="1100" i="1" dirty="0" err="1"/>
              <a:t>hydroxy</a:t>
            </a:r>
            <a:r>
              <a:rPr lang="en-US" sz="1100" i="1" dirty="0"/>
              <a:t> dendrimer for tumor </a:t>
            </a:r>
            <a:r>
              <a:rPr lang="en-US" sz="1100" i="1" dirty="0" smtClean="0"/>
              <a:t>imaging, Biomaterials </a:t>
            </a:r>
            <a:r>
              <a:rPr lang="en-US" sz="1100" i="1" dirty="0"/>
              <a:t>(2019</a:t>
            </a:r>
            <a:r>
              <a:rPr lang="en-US" sz="1100" i="1" dirty="0" smtClean="0"/>
              <a:t>)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2147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48" y="1674995"/>
            <a:ext cx="6251187" cy="3011852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" y="1546349"/>
            <a:ext cx="5181600" cy="3692277"/>
          </a:xfrm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8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Εφαρμογές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-10733" y="6550223"/>
            <a:ext cx="12213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50223"/>
            <a:ext cx="11866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Han </a:t>
            </a:r>
            <a:r>
              <a:rPr lang="en-US" sz="1100" i="1" dirty="0" smtClean="0"/>
              <a:t>Y et. al, </a:t>
            </a:r>
            <a:r>
              <a:rPr lang="en-US" sz="1100" i="1" dirty="0" err="1" smtClean="0"/>
              <a:t>Hypoxiatargeting</a:t>
            </a:r>
            <a:r>
              <a:rPr lang="en-US" sz="1100" i="1" dirty="0"/>
              <a:t> </a:t>
            </a:r>
            <a:r>
              <a:rPr lang="en-US" sz="1100" i="1" dirty="0" smtClean="0"/>
              <a:t>dendritic </a:t>
            </a:r>
            <a:r>
              <a:rPr lang="en-US" sz="1100" i="1" dirty="0"/>
              <a:t>MRI contrast agent based on internally </a:t>
            </a:r>
            <a:r>
              <a:rPr lang="en-US" sz="1100" i="1" dirty="0" err="1"/>
              <a:t>hydroxy</a:t>
            </a:r>
            <a:r>
              <a:rPr lang="en-US" sz="1100" i="1" dirty="0"/>
              <a:t> dendrimer for tumor </a:t>
            </a:r>
            <a:r>
              <a:rPr lang="en-US" sz="1100" i="1" dirty="0" smtClean="0"/>
              <a:t>imaging, Biomaterials </a:t>
            </a:r>
            <a:r>
              <a:rPr lang="en-US" sz="1100" i="1" dirty="0"/>
              <a:t>(2019</a:t>
            </a:r>
            <a:r>
              <a:rPr lang="en-US" sz="1100" i="1" dirty="0" smtClean="0"/>
              <a:t>)</a:t>
            </a:r>
            <a:endParaRPr lang="el-GR" sz="1100" i="1" dirty="0"/>
          </a:p>
        </p:txBody>
      </p:sp>
    </p:spTree>
    <p:extLst>
      <p:ext uri="{BB962C8B-B14F-4D97-AF65-F5344CB8AC3E}">
        <p14:creationId xmlns:p14="http://schemas.microsoft.com/office/powerpoint/2010/main" val="14137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18364" y="1593614"/>
            <a:ext cx="11973636" cy="526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[1] </a:t>
            </a:r>
            <a:r>
              <a:rPr lang="it-IT" sz="2400" dirty="0" smtClean="0"/>
              <a:t>Abbasi </a:t>
            </a:r>
            <a:r>
              <a:rPr lang="it-IT" sz="2400" dirty="0"/>
              <a:t>et al.,</a:t>
            </a:r>
            <a:r>
              <a:rPr lang="en-US" sz="2400" dirty="0"/>
              <a:t> Dendrimers: synthesis, applications, and properties</a:t>
            </a:r>
            <a:r>
              <a:rPr lang="it-IT" sz="2400" dirty="0"/>
              <a:t> Nanoscale Research Letters </a:t>
            </a:r>
            <a:r>
              <a:rPr lang="el-GR" sz="2400" dirty="0" smtClean="0"/>
              <a:t>(</a:t>
            </a:r>
            <a:r>
              <a:rPr lang="it-IT" sz="2400" dirty="0" smtClean="0"/>
              <a:t>2014</a:t>
            </a:r>
            <a:r>
              <a:rPr lang="el-GR" sz="2400" dirty="0" smtClean="0"/>
              <a:t>)</a:t>
            </a:r>
          </a:p>
          <a:p>
            <a:pPr marL="0" indent="0">
              <a:buNone/>
            </a:pPr>
            <a:r>
              <a:rPr lang="el-GR" sz="2400" dirty="0" smtClean="0"/>
              <a:t>[2] </a:t>
            </a:r>
            <a:r>
              <a:rPr lang="en-US" sz="2400" dirty="0" smtClean="0"/>
              <a:t>Wen-de </a:t>
            </a:r>
            <a:r>
              <a:rPr lang="en-US" sz="2400" dirty="0"/>
              <a:t>Tiana and Yu-</a:t>
            </a:r>
            <a:r>
              <a:rPr lang="en-US" sz="2400" dirty="0" err="1"/>
              <a:t>qiang</a:t>
            </a:r>
            <a:r>
              <a:rPr lang="en-US" sz="2400" dirty="0"/>
              <a:t> Ma, Theoretical and computational studies of dendrimers as delivery vectors, FORDHAM UNIVERSITY (2012)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[3] </a:t>
            </a:r>
            <a:r>
              <a:rPr lang="en-US" sz="2400" dirty="0" smtClean="0"/>
              <a:t>Lorena </a:t>
            </a:r>
            <a:r>
              <a:rPr lang="en-US" sz="2400" dirty="0"/>
              <a:t>Fernandez</a:t>
            </a:r>
            <a:r>
              <a:rPr lang="el-GR" sz="2400" dirty="0"/>
              <a:t> </a:t>
            </a:r>
            <a:r>
              <a:rPr lang="en-US" sz="2400" dirty="0"/>
              <a:t>et al. , Three-dimensional electrocatalytic surface based on an Octasilsesquioxane dendrimer for sensing applications Journal of Electroanalytical Chemistry 839 (2019) </a:t>
            </a:r>
            <a:r>
              <a:rPr lang="en-US" sz="2400" dirty="0" smtClean="0"/>
              <a:t>16–24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[4] </a:t>
            </a:r>
            <a:r>
              <a:rPr lang="en-US" sz="2400" dirty="0" smtClean="0"/>
              <a:t>Serge </a:t>
            </a:r>
            <a:r>
              <a:rPr lang="en-US" sz="2400" dirty="0"/>
              <a:t>Mignani</a:t>
            </a:r>
            <a:r>
              <a:rPr lang="el-GR" sz="2400" dirty="0"/>
              <a:t> </a:t>
            </a:r>
            <a:r>
              <a:rPr lang="en-US" sz="2400" dirty="0"/>
              <a:t>et. al, Dendrimers in combination with natural products</a:t>
            </a:r>
            <a:r>
              <a:rPr lang="el-GR" sz="2400" dirty="0"/>
              <a:t> </a:t>
            </a:r>
            <a:r>
              <a:rPr lang="en-US" sz="2400" dirty="0"/>
              <a:t>and analogues as anti-cancer agents, Chem. Soc. Rev., 2018,</a:t>
            </a:r>
            <a:r>
              <a:rPr lang="el-GR" sz="2400" dirty="0"/>
              <a:t>47, 514</a:t>
            </a:r>
            <a:r>
              <a:rPr lang="en-US" sz="2400" dirty="0"/>
              <a:t>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[5] </a:t>
            </a:r>
            <a:r>
              <a:rPr lang="en-US" sz="2400" dirty="0" smtClean="0"/>
              <a:t>Han </a:t>
            </a:r>
            <a:r>
              <a:rPr lang="en-US" sz="2400" dirty="0"/>
              <a:t>Y et. al, </a:t>
            </a:r>
            <a:r>
              <a:rPr lang="en-US" sz="2400" dirty="0" smtClean="0"/>
              <a:t>Hypoxia targeting </a:t>
            </a:r>
            <a:r>
              <a:rPr lang="en-US" sz="2400" dirty="0"/>
              <a:t>dendritic MRI contrast agent based on internally </a:t>
            </a:r>
            <a:r>
              <a:rPr lang="en-US" sz="2400" dirty="0" err="1"/>
              <a:t>hydroxy</a:t>
            </a:r>
            <a:r>
              <a:rPr lang="en-US" sz="2400" dirty="0"/>
              <a:t> dendrimer for tumor imaging, Biomaterials (2019)</a:t>
            </a:r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n-US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118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7. </a:t>
            </a:r>
            <a:r>
              <a:rPr lang="el-GR" b="1" dirty="0" smtClean="0">
                <a:latin typeface="+mn-lt"/>
              </a:rPr>
              <a:t>Αναφορές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0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43" y="844097"/>
            <a:ext cx="5521514" cy="5096782"/>
          </a:xfrm>
        </p:spPr>
      </p:pic>
    </p:spTree>
    <p:extLst>
      <p:ext uri="{BB962C8B-B14F-4D97-AF65-F5344CB8AC3E}">
        <p14:creationId xmlns:p14="http://schemas.microsoft.com/office/powerpoint/2010/main" val="18889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5758"/>
            <a:ext cx="12192000" cy="118485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Περιεχόμενα:</a:t>
            </a:r>
            <a:endParaRPr lang="el-GR" sz="36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66989" y="155516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Εισαγωγή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Ιστορική Αναδρομή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Χαρακτηριστικά Δενδριμερών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Συνθετικές Πορείες</a:t>
            </a:r>
          </a:p>
          <a:p>
            <a:pPr lvl="1"/>
            <a:r>
              <a:rPr lang="el-GR" dirty="0"/>
              <a:t> </a:t>
            </a:r>
            <a:r>
              <a:rPr lang="el-GR" dirty="0" smtClean="0"/>
              <a:t>Αποκλίνουσα Μέθοδος</a:t>
            </a:r>
          </a:p>
          <a:p>
            <a:pPr lvl="1"/>
            <a:r>
              <a:rPr lang="el-GR" dirty="0" smtClean="0"/>
              <a:t>Συγκεντρωτική Μέθοδος</a:t>
            </a:r>
          </a:p>
          <a:p>
            <a:pPr marL="514350" indent="-514350">
              <a:buAutoNum type="arabicPeriod" startAt="5"/>
            </a:pPr>
            <a:r>
              <a:rPr lang="el-GR" dirty="0" smtClean="0"/>
              <a:t>Τύποι Δενδριμερών</a:t>
            </a:r>
          </a:p>
          <a:p>
            <a:pPr marL="514350" indent="-514350">
              <a:buAutoNum type="arabicPeriod" startAt="5"/>
            </a:pPr>
            <a:r>
              <a:rPr lang="el-GR" dirty="0" smtClean="0"/>
              <a:t>Εφαρμογές</a:t>
            </a:r>
          </a:p>
          <a:p>
            <a:pPr marL="514350" indent="-514350">
              <a:buAutoNum type="arabicPeriod" startAt="5"/>
            </a:pPr>
            <a:r>
              <a:rPr lang="el-GR" dirty="0" smtClean="0"/>
              <a:t>Αναφορές</a:t>
            </a:r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21465" y="113334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5314" y="1787415"/>
            <a:ext cx="10761372" cy="4351338"/>
          </a:xfrm>
        </p:spPr>
        <p:txBody>
          <a:bodyPr/>
          <a:lstStyle/>
          <a:p>
            <a:r>
              <a:rPr lang="el-GR" dirty="0" smtClean="0"/>
              <a:t>Γνωστά και ως «</a:t>
            </a:r>
            <a:r>
              <a:rPr lang="en-US" dirty="0" smtClean="0"/>
              <a:t>arbors</a:t>
            </a:r>
            <a:r>
              <a:rPr lang="el-GR" dirty="0" smtClean="0"/>
              <a:t>», «</a:t>
            </a:r>
            <a:r>
              <a:rPr lang="en-US" dirty="0" smtClean="0"/>
              <a:t>cascade molecules</a:t>
            </a:r>
            <a:r>
              <a:rPr lang="el-GR" dirty="0" smtClean="0"/>
              <a:t>»</a:t>
            </a:r>
          </a:p>
          <a:p>
            <a:r>
              <a:rPr lang="el-GR" dirty="0" smtClean="0"/>
              <a:t>Τρισδιάστατα σφαιρικά μακρομόρια</a:t>
            </a:r>
          </a:p>
          <a:p>
            <a:r>
              <a:rPr lang="el-GR" dirty="0" smtClean="0"/>
              <a:t>Υψηλή συμμετρία</a:t>
            </a:r>
          </a:p>
          <a:p>
            <a:r>
              <a:rPr lang="el-GR" dirty="0" smtClean="0"/>
              <a:t>Υπερ-διακλαδισμένα</a:t>
            </a:r>
          </a:p>
          <a:p>
            <a:r>
              <a:rPr lang="el-GR" dirty="0" smtClean="0"/>
              <a:t>Διαθέτουν πλήθος λειτουργικών ομάδων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19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el-GR" b="1" dirty="0" smtClean="0">
                <a:latin typeface="+mn-lt"/>
              </a:rPr>
              <a:t>Εισαγωγή</a:t>
            </a:r>
            <a:endParaRPr lang="el-GR" b="1" dirty="0">
              <a:latin typeface="+mn-lt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21465" y="1171978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26" y="3113939"/>
            <a:ext cx="3223475" cy="3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9414" y="1397401"/>
            <a:ext cx="2561823" cy="4351338"/>
          </a:xfrm>
        </p:spPr>
        <p:txBody>
          <a:bodyPr/>
          <a:lstStyle/>
          <a:p>
            <a:r>
              <a:rPr lang="el-GR" i="1" dirty="0" smtClean="0"/>
              <a:t>1978</a:t>
            </a:r>
          </a:p>
          <a:p>
            <a:pPr marL="0" indent="0">
              <a:buNone/>
            </a:pPr>
            <a:r>
              <a:rPr lang="en-US" sz="2000" dirty="0" smtClean="0"/>
              <a:t>Fritz </a:t>
            </a:r>
            <a:r>
              <a:rPr lang="en-US" sz="2000" dirty="0" err="1" smtClean="0"/>
              <a:t>Votgle</a:t>
            </a:r>
            <a:r>
              <a:rPr lang="en-US" sz="2000" dirty="0" smtClean="0"/>
              <a:t> et. al.</a:t>
            </a:r>
          </a:p>
          <a:p>
            <a:pPr marL="0" indent="0">
              <a:buNone/>
            </a:pPr>
            <a:r>
              <a:rPr lang="el-GR" sz="2000" dirty="0" smtClean="0"/>
              <a:t>Συνθέτουν τα πρώτα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0070C0"/>
                </a:solidFill>
              </a:rPr>
              <a:t>cascade molecules</a:t>
            </a:r>
            <a:endParaRPr lang="el-GR" sz="20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u="sng" dirty="0" smtClean="0">
              <a:solidFill>
                <a:srgbClr val="0070C0"/>
              </a:solidFill>
            </a:endParaRPr>
          </a:p>
          <a:p>
            <a:r>
              <a:rPr lang="en-US" i="1" dirty="0" smtClean="0"/>
              <a:t>1983</a:t>
            </a:r>
          </a:p>
          <a:p>
            <a:pPr marL="0" indent="0">
              <a:buNone/>
            </a:pPr>
            <a:r>
              <a:rPr lang="en-US" sz="2000" dirty="0" smtClean="0"/>
              <a:t>Donald Tomalia</a:t>
            </a:r>
          </a:p>
          <a:p>
            <a:pPr marL="0" indent="0">
              <a:buNone/>
            </a:pPr>
            <a:r>
              <a:rPr lang="el-GR" sz="2000" dirty="0" smtClean="0"/>
              <a:t>Σύνθεση πρώτων </a:t>
            </a:r>
          </a:p>
          <a:p>
            <a:pPr marL="0" indent="0">
              <a:buNone/>
            </a:pPr>
            <a:r>
              <a:rPr lang="el-GR" sz="2000" u="sng" dirty="0" smtClean="0">
                <a:solidFill>
                  <a:srgbClr val="0070C0"/>
                </a:solidFill>
              </a:rPr>
              <a:t>δενδριμερών</a:t>
            </a:r>
            <a:endParaRPr lang="en-US" sz="20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197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2. </a:t>
            </a:r>
            <a:r>
              <a:rPr lang="el-GR" b="1" dirty="0" smtClean="0">
                <a:latin typeface="+mn-lt"/>
              </a:rPr>
              <a:t>Ιστορική </a:t>
            </a:r>
            <a:r>
              <a:rPr lang="el-GR" b="1" dirty="0" smtClean="0">
                <a:latin typeface="+mn-lt"/>
              </a:rPr>
              <a:t>Αναδρομή</a:t>
            </a:r>
            <a:endParaRPr lang="el-GR" b="1" dirty="0">
              <a:latin typeface="+mn-lt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21465" y="1171978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57239" y="3344712"/>
            <a:ext cx="3168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 smtClean="0"/>
              <a:t>1985</a:t>
            </a:r>
          </a:p>
          <a:p>
            <a:r>
              <a:rPr lang="en-US" sz="2000" dirty="0" smtClean="0"/>
              <a:t>George </a:t>
            </a:r>
            <a:r>
              <a:rPr lang="en-US" sz="2000" dirty="0" err="1" smtClean="0"/>
              <a:t>Newkome</a:t>
            </a:r>
            <a:r>
              <a:rPr lang="en-US" sz="2000" dirty="0" smtClean="0"/>
              <a:t>’ group</a:t>
            </a:r>
          </a:p>
          <a:p>
            <a:r>
              <a:rPr lang="el-GR" sz="2000" dirty="0" smtClean="0"/>
              <a:t>συνθέτουν παρόμοια μόρια</a:t>
            </a:r>
          </a:p>
          <a:p>
            <a:r>
              <a:rPr lang="el-GR" sz="2000" dirty="0" smtClean="0"/>
              <a:t>τα </a:t>
            </a:r>
            <a:r>
              <a:rPr lang="en-US" sz="2000" u="sng" dirty="0" smtClean="0">
                <a:solidFill>
                  <a:srgbClr val="0070C0"/>
                </a:solidFill>
              </a:rPr>
              <a:t>arborols</a:t>
            </a:r>
            <a:endParaRPr lang="el-GR" sz="2000" u="sng" dirty="0">
              <a:solidFill>
                <a:srgbClr val="0070C0"/>
              </a:solidFill>
            </a:endParaRPr>
          </a:p>
        </p:txBody>
      </p:sp>
      <p:sp>
        <p:nvSpPr>
          <p:cNvPr id="7" name="Καμπύλο δεξιό βέλος 6"/>
          <p:cNvSpPr/>
          <p:nvPr/>
        </p:nvSpPr>
        <p:spPr>
          <a:xfrm>
            <a:off x="133169" y="1904351"/>
            <a:ext cx="566670" cy="18791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Καμπύλο βέλος προς τα επάνω 7"/>
          <p:cNvSpPr/>
          <p:nvPr/>
        </p:nvSpPr>
        <p:spPr>
          <a:xfrm>
            <a:off x="2671472" y="4956333"/>
            <a:ext cx="2756079" cy="4567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512" y="1397401"/>
            <a:ext cx="31682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 smtClean="0"/>
              <a:t>19</a:t>
            </a:r>
            <a:r>
              <a:rPr lang="en-US" sz="2800" i="1" dirty="0" smtClean="0"/>
              <a:t>90</a:t>
            </a:r>
          </a:p>
          <a:p>
            <a:r>
              <a:rPr lang="en-US" sz="2000" dirty="0" smtClean="0"/>
              <a:t>Jean </a:t>
            </a:r>
            <a:r>
              <a:rPr lang="en-US" sz="2000" dirty="0" err="1" smtClean="0"/>
              <a:t>Frechet</a:t>
            </a:r>
            <a:endParaRPr lang="en-US" sz="2000" dirty="0" smtClean="0"/>
          </a:p>
          <a:p>
            <a:r>
              <a:rPr lang="el-GR" sz="2000" dirty="0" smtClean="0"/>
              <a:t>Σύνθεση δενδριμερών με</a:t>
            </a:r>
          </a:p>
          <a:p>
            <a:r>
              <a:rPr lang="el-GR" sz="2000" dirty="0" smtClean="0"/>
              <a:t>διαφορετική μέθοδο</a:t>
            </a:r>
          </a:p>
        </p:txBody>
      </p:sp>
      <p:sp>
        <p:nvSpPr>
          <p:cNvPr id="10" name="Καμπύλο βέλος προς τα επάνω 9"/>
          <p:cNvSpPr/>
          <p:nvPr/>
        </p:nvSpPr>
        <p:spPr>
          <a:xfrm rot="16200000">
            <a:off x="6403276" y="2374638"/>
            <a:ext cx="2498502" cy="1094703"/>
          </a:xfrm>
          <a:prstGeom prst="curvedUpArrow">
            <a:avLst>
              <a:gd name="adj1" fmla="val 18980"/>
              <a:gd name="adj2" fmla="val 47627"/>
              <a:gd name="adj3" fmla="val 33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8896626" y="3783550"/>
            <a:ext cx="2768957" cy="1128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9184425" y="4067987"/>
            <a:ext cx="219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Εδραίωση ονόματος </a:t>
            </a:r>
          </a:p>
          <a:p>
            <a:r>
              <a:rPr lang="en-US" b="1" dirty="0" smtClean="0"/>
              <a:t>“</a:t>
            </a:r>
            <a:r>
              <a:rPr lang="el-GR" b="1" dirty="0" smtClean="0"/>
              <a:t>Δενδριμερή</a:t>
            </a:r>
            <a:r>
              <a:rPr lang="en-US" b="1" dirty="0" smtClean="0"/>
              <a:t>”</a:t>
            </a:r>
            <a:endParaRPr lang="el-GR" b="1" dirty="0"/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-21465" y="6471138"/>
            <a:ext cx="12213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9" y="6488668"/>
            <a:ext cx="7313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Abbasi et al</a:t>
            </a:r>
            <a:r>
              <a:rPr lang="it-IT" sz="1400" i="1" dirty="0" smtClean="0"/>
              <a:t>.,</a:t>
            </a:r>
            <a:r>
              <a:rPr lang="en-US" sz="1400" i="1" dirty="0"/>
              <a:t> Dendrimers: synthesis, applications, and properties</a:t>
            </a:r>
            <a:r>
              <a:rPr lang="it-IT" sz="1400" i="1" dirty="0" smtClean="0"/>
              <a:t> </a:t>
            </a:r>
            <a:r>
              <a:rPr lang="it-IT" sz="1400" i="1" dirty="0"/>
              <a:t>Nanoscale Research </a:t>
            </a:r>
            <a:r>
              <a:rPr lang="it-IT" sz="1400" i="1" dirty="0" smtClean="0"/>
              <a:t>Letters</a:t>
            </a:r>
            <a:r>
              <a:rPr lang="el-GR" sz="1400" i="1" dirty="0" smtClean="0"/>
              <a:t>,</a:t>
            </a:r>
            <a:r>
              <a:rPr lang="it-IT" sz="1400" i="1" dirty="0" smtClean="0"/>
              <a:t> </a:t>
            </a:r>
            <a:r>
              <a:rPr lang="it-IT" sz="1400" i="1" dirty="0"/>
              <a:t>2014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32626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19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3. </a:t>
            </a:r>
            <a:r>
              <a:rPr lang="el-GR" b="1" dirty="0" smtClean="0">
                <a:latin typeface="+mn-lt"/>
              </a:rPr>
              <a:t>Χαρακτηριστικά </a:t>
            </a:r>
            <a:r>
              <a:rPr lang="el-GR" b="1" dirty="0" smtClean="0">
                <a:latin typeface="+mn-lt"/>
              </a:rPr>
              <a:t>Δενδριμερών</a:t>
            </a:r>
            <a:endParaRPr lang="el-GR" b="1" dirty="0">
              <a:latin typeface="+mn-lt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21465" y="1171978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" y="1381728"/>
            <a:ext cx="6486525" cy="486727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8076091" y="1970468"/>
            <a:ext cx="3258355" cy="7469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Μέθοδοι Σύνθεσης</a:t>
            </a:r>
            <a:endParaRPr lang="el-GR" b="1" dirty="0"/>
          </a:p>
        </p:txBody>
      </p:sp>
      <p:sp>
        <p:nvSpPr>
          <p:cNvPr id="3" name="Βέλος προς τα κάτω 2"/>
          <p:cNvSpPr/>
          <p:nvPr/>
        </p:nvSpPr>
        <p:spPr>
          <a:xfrm>
            <a:off x="8275713" y="2903091"/>
            <a:ext cx="489397" cy="978794"/>
          </a:xfrm>
          <a:prstGeom prst="downArrow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 προς τα κάτω 7"/>
          <p:cNvSpPr/>
          <p:nvPr/>
        </p:nvSpPr>
        <p:spPr>
          <a:xfrm>
            <a:off x="10702342" y="2903091"/>
            <a:ext cx="489397" cy="978794"/>
          </a:xfrm>
          <a:prstGeom prst="downArrow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7335556" y="4067533"/>
            <a:ext cx="2369713" cy="1882506"/>
          </a:xfrm>
          <a:prstGeom prst="ellips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Αποκλίνουσα Μέθοδος (</a:t>
            </a:r>
            <a:r>
              <a:rPr lang="en-US" b="1" dirty="0" smtClean="0"/>
              <a:t>Divergent Method)</a:t>
            </a:r>
            <a:endParaRPr lang="el-GR" b="1" dirty="0"/>
          </a:p>
        </p:txBody>
      </p:sp>
      <p:sp>
        <p:nvSpPr>
          <p:cNvPr id="9" name="Έλλειψη 8"/>
          <p:cNvSpPr/>
          <p:nvPr/>
        </p:nvSpPr>
        <p:spPr>
          <a:xfrm>
            <a:off x="9852336" y="4067533"/>
            <a:ext cx="2292439" cy="1882506"/>
          </a:xfrm>
          <a:prstGeom prst="ellips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Συγκεντρωτική Μέθοδος (</a:t>
            </a:r>
            <a:r>
              <a:rPr lang="en-US" b="1" dirty="0" smtClean="0"/>
              <a:t>Convergent Method)</a:t>
            </a:r>
            <a:endParaRPr lang="el-GR" b="1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0" y="64992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389" y="6499274"/>
            <a:ext cx="1208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Wen-de Tiana and Yu-</a:t>
            </a:r>
            <a:r>
              <a:rPr lang="en-US" sz="1400" i="1" dirty="0" err="1"/>
              <a:t>qiang</a:t>
            </a:r>
            <a:r>
              <a:rPr lang="en-US" sz="1400" i="1" dirty="0"/>
              <a:t> </a:t>
            </a:r>
            <a:r>
              <a:rPr lang="en-US" sz="1400" i="1" dirty="0" smtClean="0"/>
              <a:t>Ma, Theoretical </a:t>
            </a:r>
            <a:r>
              <a:rPr lang="en-US" sz="1400" i="1" dirty="0"/>
              <a:t>and computational studies of </a:t>
            </a:r>
            <a:r>
              <a:rPr lang="en-US" sz="1400" i="1" dirty="0" smtClean="0"/>
              <a:t>dendrimers as </a:t>
            </a:r>
            <a:r>
              <a:rPr lang="en-US" sz="1400" i="1" dirty="0"/>
              <a:t>delivery </a:t>
            </a:r>
            <a:r>
              <a:rPr lang="en-US" sz="1400" i="1" dirty="0" smtClean="0"/>
              <a:t>vectors, </a:t>
            </a:r>
            <a:r>
              <a:rPr lang="en-US" sz="1400" i="1" dirty="0"/>
              <a:t>FORDHAM </a:t>
            </a:r>
            <a:r>
              <a:rPr lang="en-US" sz="1400" i="1" dirty="0" smtClean="0"/>
              <a:t>UNIVERSITY (2012)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902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9" y="1197737"/>
            <a:ext cx="10579372" cy="4685150"/>
          </a:xfrm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773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4. </a:t>
            </a:r>
            <a:r>
              <a:rPr lang="el-GR" b="1" dirty="0" smtClean="0">
                <a:latin typeface="+mn-lt"/>
              </a:rPr>
              <a:t>Συνθετικές </a:t>
            </a:r>
            <a:r>
              <a:rPr lang="el-GR" b="1" dirty="0" smtClean="0">
                <a:latin typeface="+mn-lt"/>
              </a:rPr>
              <a:t>Πορείες</a:t>
            </a:r>
            <a:endParaRPr lang="el-GR" b="1" dirty="0">
              <a:latin typeface="+mn-lt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21465" y="1171978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l-GR" b="1" dirty="0" smtClean="0"/>
              <a:t>Αποκλίνουσα μέθοδος (</a:t>
            </a:r>
            <a:r>
              <a:rPr lang="en-US" b="1" dirty="0" smtClean="0"/>
              <a:t>Divergent method)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683654" y="2880731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Σύνθεση μεγάλης ποσότητας δενδριμερούς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6096000" y="2880731"/>
            <a:ext cx="5181600" cy="4351338"/>
          </a:xfrm>
        </p:spPr>
        <p:txBody>
          <a:bodyPr/>
          <a:lstStyle/>
          <a:p>
            <a:pPr>
              <a:buFont typeface="Calibri" panose="020F0502020204030204" pitchFamily="34" charset="0"/>
              <a:buChar char="−"/>
            </a:pPr>
            <a:r>
              <a:rPr lang="el-GR" dirty="0" smtClean="0"/>
              <a:t>Παράπλευρες αντιδράσεις</a:t>
            </a:r>
            <a:endParaRPr lang="en-US" dirty="0" smtClean="0"/>
          </a:p>
          <a:p>
            <a:pPr>
              <a:buFont typeface="Calibri" panose="020F0502020204030204" pitchFamily="34" charset="0"/>
              <a:buChar char="−"/>
            </a:pPr>
            <a:r>
              <a:rPr lang="el-GR" dirty="0" smtClean="0"/>
              <a:t>Περίσσεια αντιδραστηρίων</a:t>
            </a:r>
            <a:endParaRPr lang="en-US" dirty="0" smtClean="0"/>
          </a:p>
          <a:p>
            <a:pPr>
              <a:buFont typeface="Calibri" panose="020F0502020204030204" pitchFamily="34" charset="0"/>
              <a:buChar char="−"/>
            </a:pPr>
            <a:r>
              <a:rPr lang="el-GR" dirty="0" smtClean="0"/>
              <a:t>Δύσκολος καθαρισμός τελικού προϊόντος </a:t>
            </a:r>
            <a:endParaRPr lang="el-GR" dirty="0"/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0" y="1"/>
            <a:ext cx="12192000" cy="1107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Αποκλίνουσα μέθοδος (</a:t>
            </a:r>
            <a:r>
              <a:rPr lang="en-US" b="1" dirty="0" smtClean="0">
                <a:latin typeface="+mn-lt"/>
              </a:rPr>
              <a:t>Divergent method)</a:t>
            </a:r>
            <a:endParaRPr lang="el-GR" b="1" dirty="0">
              <a:latin typeface="+mn-lt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-21465" y="1094704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Έλλειψη 8"/>
          <p:cNvSpPr/>
          <p:nvPr/>
        </p:nvSpPr>
        <p:spPr>
          <a:xfrm>
            <a:off x="1519706" y="1477750"/>
            <a:ext cx="2807594" cy="876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Πλεονεκτήματα</a:t>
            </a:r>
            <a:endParaRPr lang="el-GR" b="1" dirty="0"/>
          </a:p>
        </p:txBody>
      </p:sp>
      <p:sp>
        <p:nvSpPr>
          <p:cNvPr id="10" name="Έλλειψη 9"/>
          <p:cNvSpPr/>
          <p:nvPr/>
        </p:nvSpPr>
        <p:spPr>
          <a:xfrm>
            <a:off x="6778580" y="1477750"/>
            <a:ext cx="2807594" cy="876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Μειονεκτήματα</a:t>
            </a:r>
            <a:endParaRPr lang="el-GR" b="1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21465" y="6471138"/>
            <a:ext cx="12213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3169" y="6488668"/>
            <a:ext cx="7467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Abbasi et al</a:t>
            </a:r>
            <a:r>
              <a:rPr lang="it-IT" sz="1400" i="1" dirty="0" smtClean="0"/>
              <a:t>.,</a:t>
            </a:r>
            <a:r>
              <a:rPr lang="en-US" sz="1400" i="1" dirty="0"/>
              <a:t> Dendrimers: synthesis, applications, and </a:t>
            </a:r>
            <a:r>
              <a:rPr lang="en-US" sz="1400" i="1" dirty="0" smtClean="0"/>
              <a:t>properties,</a:t>
            </a:r>
            <a:r>
              <a:rPr lang="it-IT" sz="1400" i="1" dirty="0" smtClean="0"/>
              <a:t> </a:t>
            </a:r>
            <a:r>
              <a:rPr lang="it-IT" sz="1400" i="1" dirty="0"/>
              <a:t>Nanoscale Research Letters </a:t>
            </a:r>
            <a:r>
              <a:rPr lang="it-IT" sz="1400" i="1" dirty="0" smtClean="0"/>
              <a:t>(2014)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7454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12878" y="4936"/>
            <a:ext cx="12170535" cy="1191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 smtClean="0">
                <a:latin typeface="+mn-lt"/>
              </a:rPr>
              <a:t>Συγκεντρωτική μέθοδος (</a:t>
            </a:r>
            <a:r>
              <a:rPr lang="en-US" b="1" dirty="0" smtClean="0">
                <a:latin typeface="+mn-lt"/>
              </a:rPr>
              <a:t>Convergent method)</a:t>
            </a:r>
            <a:endParaRPr lang="el-GR" b="1" dirty="0">
              <a:latin typeface="+mn-lt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>
          <a:xfrm>
            <a:off x="332703" y="3025186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Ελάχιστες δομικές ατέλειες στο τελικό προϊόν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Εύκολος καθαρισμός τελικού προϊόντος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6074535" y="3115338"/>
            <a:ext cx="5181600" cy="4351338"/>
          </a:xfrm>
        </p:spPr>
        <p:txBody>
          <a:bodyPr/>
          <a:lstStyle/>
          <a:p>
            <a:pPr>
              <a:buFont typeface="Calibri" panose="020F0502020204030204" pitchFamily="34" charset="0"/>
              <a:buChar char="−"/>
            </a:pPr>
            <a:r>
              <a:rPr lang="el-GR" dirty="0" smtClean="0"/>
              <a:t>Μη επιτρεπτός σχηματισμός μεγάλων γενεών δενδριμερών</a:t>
            </a:r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-21465" y="1183246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1390917" y="1865127"/>
            <a:ext cx="2807594" cy="876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Πλεονεκτήματα</a:t>
            </a:r>
            <a:endParaRPr lang="el-GR" b="1" dirty="0"/>
          </a:p>
        </p:txBody>
      </p:sp>
      <p:sp>
        <p:nvSpPr>
          <p:cNvPr id="7" name="Έλλειψη 6"/>
          <p:cNvSpPr/>
          <p:nvPr/>
        </p:nvSpPr>
        <p:spPr>
          <a:xfrm>
            <a:off x="6907369" y="1865127"/>
            <a:ext cx="2807594" cy="876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Μειονεκτήματα</a:t>
            </a:r>
            <a:endParaRPr lang="el-GR" b="1" dirty="0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-21465" y="6471138"/>
            <a:ext cx="12213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169" y="6488668"/>
            <a:ext cx="7467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Abbasi et al</a:t>
            </a:r>
            <a:r>
              <a:rPr lang="it-IT" sz="1400" i="1" dirty="0" smtClean="0"/>
              <a:t>.,</a:t>
            </a:r>
            <a:r>
              <a:rPr lang="en-US" sz="1400" i="1" dirty="0"/>
              <a:t> Dendrimers: synthesis, applications, and </a:t>
            </a:r>
            <a:r>
              <a:rPr lang="en-US" sz="1400" i="1" dirty="0" smtClean="0"/>
              <a:t>properties,</a:t>
            </a:r>
            <a:r>
              <a:rPr lang="it-IT" sz="1400" i="1" dirty="0" smtClean="0"/>
              <a:t> </a:t>
            </a:r>
            <a:r>
              <a:rPr lang="it-IT" sz="1400" i="1" dirty="0"/>
              <a:t>Nanoscale Research Letters </a:t>
            </a:r>
            <a:r>
              <a:rPr lang="it-IT" sz="1400" i="1" dirty="0" smtClean="0"/>
              <a:t>(2014)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10303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040"/>
            <a:ext cx="5607430" cy="3024651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95" y="1117240"/>
            <a:ext cx="6178884" cy="3328646"/>
          </a:xfrm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20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5. </a:t>
            </a:r>
            <a:r>
              <a:rPr lang="el-GR" b="1" dirty="0" smtClean="0">
                <a:latin typeface="+mn-lt"/>
              </a:rPr>
              <a:t>Τύποι </a:t>
            </a:r>
            <a:r>
              <a:rPr lang="el-GR" b="1" dirty="0" smtClean="0">
                <a:latin typeface="+mn-lt"/>
              </a:rPr>
              <a:t>δενδριμερών</a:t>
            </a:r>
            <a:endParaRPr lang="el-GR" b="1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-21465" y="1118851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06" y="4748268"/>
            <a:ext cx="2280102" cy="201185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129" y="5564787"/>
            <a:ext cx="1920406" cy="49381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5367" y="4409728"/>
            <a:ext cx="24081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979" y="5633864"/>
            <a:ext cx="156071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603</Words>
  <Application>Microsoft Office PowerPoint</Application>
  <PresentationFormat>Ευρεία οθόνη</PresentationFormat>
  <Paragraphs>96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Θέμα του Office</vt:lpstr>
      <vt:lpstr>Πανεπιστήμιο Κρήτης, Τμήμα Χημείας  Υπερμοριακή Χημεία  </vt:lpstr>
      <vt:lpstr>Περιεχόμενα:</vt:lpstr>
      <vt:lpstr>Εισαγωγή</vt:lpstr>
      <vt:lpstr>2. Ιστορική Αναδρομή</vt:lpstr>
      <vt:lpstr>3. Χαρακτηριστικά Δενδριμερών</vt:lpstr>
      <vt:lpstr>4. Συνθετικές Πορείες</vt:lpstr>
      <vt:lpstr>Αποκλίνουσα μέθοδος (Divergent method)</vt:lpstr>
      <vt:lpstr>Συγκεντρωτική μέθοδος (Convergent method)</vt:lpstr>
      <vt:lpstr>5. Τύποι δενδριμερών</vt:lpstr>
      <vt:lpstr>6. Εφαρμογές</vt:lpstr>
      <vt:lpstr>Εφαρμογές</vt:lpstr>
      <vt:lpstr>Εφαρμογές</vt:lpstr>
      <vt:lpstr>Εφαρμογές</vt:lpstr>
      <vt:lpstr>Εφαρμογές</vt:lpstr>
      <vt:lpstr>Εφαρμογές</vt:lpstr>
      <vt:lpstr>7. Αναφορές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Κρήτης, Τμήμα Χημείας  Υπερμοριακή Χημεία        Δενδριμερή: δομή, ιδιότητες και εφαρμογές</dc:title>
  <dc:creator>Emmy</dc:creator>
  <cp:lastModifiedBy>Emmy</cp:lastModifiedBy>
  <cp:revision>33</cp:revision>
  <dcterms:created xsi:type="dcterms:W3CDTF">2019-05-18T14:59:58Z</dcterms:created>
  <dcterms:modified xsi:type="dcterms:W3CDTF">2019-05-27T15:41:15Z</dcterms:modified>
</cp:coreProperties>
</file>